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Montserrat"/>
      <p:regular r:id="rId14"/>
    </p:embeddedFon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Source Sans 3"/>
      <p:regular r:id="rId18"/>
    </p:embeddedFont>
    <p:embeddedFont>
      <p:font typeface="Source Sans 3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image" Target="../media/image-7-9.png"/><Relationship Id="rId10" Type="http://schemas.openxmlformats.org/officeDocument/2006/relationships/image" Target="../media/image-7-10.svg"/><Relationship Id="rId11" Type="http://schemas.openxmlformats.org/officeDocument/2006/relationships/slideLayout" Target="../slideLayouts/slideLayout8.xml"/><Relationship Id="rId1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858214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4630936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Analyzing 3,900 purchases to uncover spending patterns, customer segments, and strategic opportunities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00814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Dataset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119074"/>
            <a:ext cx="2994303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3,900</a:t>
            </a:r>
            <a:endParaRPr lang="en-US" sz="6400" dirty="0"/>
          </a:p>
        </p:txBody>
      </p:sp>
      <p:sp>
        <p:nvSpPr>
          <p:cNvPr id="4" name="Text 2"/>
          <p:cNvSpPr/>
          <p:nvPr/>
        </p:nvSpPr>
        <p:spPr>
          <a:xfrm>
            <a:off x="958453" y="324195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63798" y="3740587"/>
            <a:ext cx="29943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Transactions analyzed across all categories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4166592" y="2119074"/>
            <a:ext cx="2994303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18</a:t>
            </a:r>
            <a:endParaRPr lang="en-US" sz="6400" dirty="0"/>
          </a:p>
        </p:txBody>
      </p:sp>
      <p:sp>
        <p:nvSpPr>
          <p:cNvPr id="7" name="Text 5"/>
          <p:cNvSpPr/>
          <p:nvPr/>
        </p:nvSpPr>
        <p:spPr>
          <a:xfrm>
            <a:off x="4261247" y="324195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66592" y="3740587"/>
            <a:ext cx="29943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Features tracked per customer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469386" y="2119074"/>
            <a:ext cx="2994303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50</a:t>
            </a:r>
            <a:endParaRPr lang="en-US" sz="6400" dirty="0"/>
          </a:p>
        </p:txBody>
      </p:sp>
      <p:sp>
        <p:nvSpPr>
          <p:cNvPr id="10" name="Text 8"/>
          <p:cNvSpPr/>
          <p:nvPr/>
        </p:nvSpPr>
        <p:spPr>
          <a:xfrm>
            <a:off x="7564041" y="324195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69386" y="3740587"/>
            <a:ext cx="29943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Geographic coverage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10772180" y="2119074"/>
            <a:ext cx="2994422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25</a:t>
            </a:r>
            <a:endParaRPr lang="en-US" sz="6400" dirty="0"/>
          </a:p>
        </p:txBody>
      </p:sp>
      <p:sp>
        <p:nvSpPr>
          <p:cNvPr id="13" name="Text 11"/>
          <p:cNvSpPr/>
          <p:nvPr/>
        </p:nvSpPr>
        <p:spPr>
          <a:xfrm>
            <a:off x="10866953" y="324195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72180" y="3740587"/>
            <a:ext cx="2994422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Unique items purchased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863798" y="500538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863798" y="5602843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 demographics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863798" y="6059329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Purchase details &amp; amounts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863798" y="6515814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Shopping behavior patterns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863798" y="6972300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Review ratings &amp; shipping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7623929" y="500538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Quality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623929" y="5602843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37 missing values in Review Rating column, imputed using median by category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7623929" y="6565225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Cleaned and standardized for analysis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81745"/>
            <a:ext cx="7450574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Preparation Process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776657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3165634"/>
            <a:ext cx="4136350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863798" y="3349943"/>
            <a:ext cx="401109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63798" y="3848576"/>
            <a:ext cx="413635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Imported dataset, checked structure and summary statistics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246965" y="2776657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6965" y="3165634"/>
            <a:ext cx="4136350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5246965" y="3349943"/>
            <a:ext cx="332720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46965" y="3848576"/>
            <a:ext cx="413635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Imputed Review Rating nulls using category medians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630132" y="2776657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30132" y="3165634"/>
            <a:ext cx="4136350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9630132" y="3349943"/>
            <a:ext cx="301787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30132" y="3848576"/>
            <a:ext cx="413635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Created age_group and purchase_frequency_days columns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863798" y="5020747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863798" y="5409724"/>
            <a:ext cx="6327934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863798" y="559403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Consistency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63798" y="6092666"/>
            <a:ext cx="6327934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Dropped redundant promo_code_used column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7438549" y="5020747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05</a:t>
            </a:r>
            <a:endParaRPr lang="en-US" sz="1900" dirty="0"/>
          </a:p>
        </p:txBody>
      </p:sp>
      <p:sp>
        <p:nvSpPr>
          <p:cNvPr id="20" name="Shape 18"/>
          <p:cNvSpPr/>
          <p:nvPr/>
        </p:nvSpPr>
        <p:spPr>
          <a:xfrm>
            <a:off x="7438549" y="5409724"/>
            <a:ext cx="6327934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7438549" y="5594033"/>
            <a:ext cx="310646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38549" y="6092666"/>
            <a:ext cx="6327934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Loaded cleaned data into PostgreSQL for SQL analysis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438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293" y="2737485"/>
            <a:ext cx="6314480" cy="509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Revenue &amp; Customer Insights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628293" y="3516630"/>
            <a:ext cx="4338280" cy="1744623"/>
          </a:xfrm>
          <a:prstGeom prst="roundRect">
            <a:avLst>
              <a:gd name="adj" fmla="val 1543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807720" y="3696057"/>
            <a:ext cx="2258616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Gender Revenue Gap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07720" y="4058602"/>
            <a:ext cx="3979426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 customers: </a:t>
            </a:r>
            <a:pPr algn="l" indent="0" marL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$157,890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07720" y="4435554"/>
            <a:ext cx="3979426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Female customers: </a:t>
            </a:r>
            <a:pPr algn="l" indent="0" marL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$75,191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807720" y="4812506"/>
            <a:ext cx="3979426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Males generate 2x more revenue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5146000" y="3516630"/>
            <a:ext cx="4338280" cy="1744623"/>
          </a:xfrm>
          <a:prstGeom prst="roundRect">
            <a:avLst>
              <a:gd name="adj" fmla="val 1543"/>
            </a:avLst>
          </a:prstGeom>
          <a:solidFill>
            <a:srgbClr val="303132"/>
          </a:solidFill>
          <a:ln/>
        </p:spPr>
      </p:sp>
      <p:sp>
        <p:nvSpPr>
          <p:cNvPr id="10" name="Text 7"/>
          <p:cNvSpPr/>
          <p:nvPr/>
        </p:nvSpPr>
        <p:spPr>
          <a:xfrm>
            <a:off x="5325428" y="3696057"/>
            <a:ext cx="2319576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Smart Discount Users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325428" y="4058602"/>
            <a:ext cx="3979426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839 customers</a:t>
            </a:r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used discounts but spent above average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5325428" y="4704874"/>
            <a:ext cx="3979426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High-value shoppers seeking deals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9663708" y="3516630"/>
            <a:ext cx="4338399" cy="1744623"/>
          </a:xfrm>
          <a:prstGeom prst="roundRect">
            <a:avLst>
              <a:gd name="adj" fmla="val 1543"/>
            </a:avLst>
          </a:prstGeom>
          <a:solidFill>
            <a:srgbClr val="303132"/>
          </a:solidFill>
          <a:ln/>
        </p:spPr>
      </p:sp>
      <p:sp>
        <p:nvSpPr>
          <p:cNvPr id="14" name="Text 11"/>
          <p:cNvSpPr/>
          <p:nvPr/>
        </p:nvSpPr>
        <p:spPr>
          <a:xfrm>
            <a:off x="9843135" y="3696057"/>
            <a:ext cx="2298383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Shipping Preferences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843135" y="4058602"/>
            <a:ext cx="3979545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Express: </a:t>
            </a:r>
            <a:pPr algn="l" indent="0" marL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$60.48</a:t>
            </a:r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avg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9843135" y="4435554"/>
            <a:ext cx="3979545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Standard: </a:t>
            </a:r>
            <a:pPr algn="l" indent="0" marL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$58.46</a:t>
            </a:r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avg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9843135" y="4812506"/>
            <a:ext cx="3979545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Premium shipping = higher spend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628293" y="5642610"/>
            <a:ext cx="2124789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Top-Rated Products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28293" y="6076950"/>
            <a:ext cx="646795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Gloves (3.86)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628293" y="6409015"/>
            <a:ext cx="646795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2"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Sandals (3.84)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628293" y="6741081"/>
            <a:ext cx="646795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3"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Boots (3.82)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628293" y="7073146"/>
            <a:ext cx="646795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4"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Hat (3.80)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628293" y="7405211"/>
            <a:ext cx="646795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5"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Skirt (3.78)</a:t>
            </a:r>
            <a:endParaRPr lang="en-US" sz="1400" dirty="0"/>
          </a:p>
        </p:txBody>
      </p:sp>
      <p:sp>
        <p:nvSpPr>
          <p:cNvPr id="24" name="Text 21"/>
          <p:cNvSpPr/>
          <p:nvPr/>
        </p:nvSpPr>
        <p:spPr>
          <a:xfrm>
            <a:off x="7541776" y="5642610"/>
            <a:ext cx="2089547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Subscription Status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7541776" y="6076950"/>
            <a:ext cx="646795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Subscribers: 1,053 customers, $59.49 avg spend</a:t>
            </a:r>
            <a:endParaRPr lang="en-US" sz="1400" dirty="0"/>
          </a:p>
        </p:txBody>
      </p:sp>
      <p:sp>
        <p:nvSpPr>
          <p:cNvPr id="26" name="Text 23"/>
          <p:cNvSpPr/>
          <p:nvPr/>
        </p:nvSpPr>
        <p:spPr>
          <a:xfrm>
            <a:off x="7541776" y="6507718"/>
            <a:ext cx="646795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Non-subscribers: 2,847 customers, $59.87 avg spend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745" y="492443"/>
            <a:ext cx="5231606" cy="508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Customer Segmentation</a:t>
            </a:r>
            <a:endParaRPr lang="en-US" sz="3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7263" y="1359218"/>
            <a:ext cx="2207181" cy="9884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44885" y="1817370"/>
            <a:ext cx="25181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5253514" y="1538288"/>
            <a:ext cx="481251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New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253514" y="1899999"/>
            <a:ext cx="481251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83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5119211" y="2360533"/>
            <a:ext cx="8839676" cy="11430"/>
          </a:xfrm>
          <a:prstGeom prst="roundRect">
            <a:avLst>
              <a:gd name="adj" fmla="val 235001"/>
            </a:avLst>
          </a:prstGeom>
          <a:solidFill>
            <a:srgbClr val="494A4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73" y="2392442"/>
            <a:ext cx="4414361" cy="98845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44885" y="2729270"/>
            <a:ext cx="25181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6357104" y="2571512"/>
            <a:ext cx="1078230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Returning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357104" y="2933224"/>
            <a:ext cx="1078230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701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6222802" y="3393758"/>
            <a:ext cx="7736086" cy="11430"/>
          </a:xfrm>
          <a:prstGeom prst="roundRect">
            <a:avLst>
              <a:gd name="adj" fmla="val 235001"/>
            </a:avLst>
          </a:prstGeom>
          <a:solidFill>
            <a:srgbClr val="494A4B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3" y="3425666"/>
            <a:ext cx="6621542" cy="98845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44885" y="3762494"/>
            <a:ext cx="25181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7460694" y="3604736"/>
            <a:ext cx="556022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Loyal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7460694" y="3966448"/>
            <a:ext cx="556022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3,116</a:t>
            </a:r>
            <a:endParaRPr lang="en-US" sz="1400" dirty="0"/>
          </a:p>
        </p:txBody>
      </p:sp>
      <p:sp>
        <p:nvSpPr>
          <p:cNvPr id="17" name="Text 12"/>
          <p:cNvSpPr/>
          <p:nvPr/>
        </p:nvSpPr>
        <p:spPr>
          <a:xfrm>
            <a:off x="626745" y="4615577"/>
            <a:ext cx="13376910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80% of customers are loyal, representing the foundation of revenue</a:t>
            </a:r>
            <a:endParaRPr lang="en-US" sz="1400" dirty="0"/>
          </a:p>
        </p:txBody>
      </p:sp>
      <p:sp>
        <p:nvSpPr>
          <p:cNvPr id="18" name="Shape 13"/>
          <p:cNvSpPr/>
          <p:nvPr/>
        </p:nvSpPr>
        <p:spPr>
          <a:xfrm>
            <a:off x="626745" y="5175171"/>
            <a:ext cx="13376910" cy="30004"/>
          </a:xfrm>
          <a:prstGeom prst="rect">
            <a:avLst/>
          </a:prstGeom>
          <a:solidFill>
            <a:srgbClr val="E2E6E9">
              <a:alpha val="50000"/>
            </a:srgbClr>
          </a:solidFill>
          <a:ln/>
        </p:spPr>
      </p:sp>
      <p:sp>
        <p:nvSpPr>
          <p:cNvPr id="19" name="Text 14"/>
          <p:cNvSpPr/>
          <p:nvPr/>
        </p:nvSpPr>
        <p:spPr>
          <a:xfrm>
            <a:off x="626745" y="5585698"/>
            <a:ext cx="3260646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Discount-Dependent Products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626745" y="6019086"/>
            <a:ext cx="4121706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Hat (50%)</a:t>
            </a:r>
            <a:endParaRPr lang="en-US" sz="1400" dirty="0"/>
          </a:p>
        </p:txBody>
      </p:sp>
      <p:sp>
        <p:nvSpPr>
          <p:cNvPr id="21" name="Text 16"/>
          <p:cNvSpPr/>
          <p:nvPr/>
        </p:nvSpPr>
        <p:spPr>
          <a:xfrm>
            <a:off x="626745" y="6350317"/>
            <a:ext cx="4121706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2"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Sneakers (49.66%)</a:t>
            </a:r>
            <a:endParaRPr lang="en-US" sz="1400" dirty="0"/>
          </a:p>
        </p:txBody>
      </p:sp>
      <p:sp>
        <p:nvSpPr>
          <p:cNvPr id="22" name="Text 17"/>
          <p:cNvSpPr/>
          <p:nvPr/>
        </p:nvSpPr>
        <p:spPr>
          <a:xfrm>
            <a:off x="626745" y="6681549"/>
            <a:ext cx="4121706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3"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Coat (49.07%)</a:t>
            </a:r>
            <a:endParaRPr lang="en-US" sz="1400" dirty="0"/>
          </a:p>
        </p:txBody>
      </p:sp>
      <p:sp>
        <p:nvSpPr>
          <p:cNvPr id="23" name="Text 18"/>
          <p:cNvSpPr/>
          <p:nvPr/>
        </p:nvSpPr>
        <p:spPr>
          <a:xfrm>
            <a:off x="626745" y="7012781"/>
            <a:ext cx="4121706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4"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Sweater (48.17%)</a:t>
            </a:r>
            <a:endParaRPr lang="en-US" sz="1400" dirty="0"/>
          </a:p>
        </p:txBody>
      </p:sp>
      <p:sp>
        <p:nvSpPr>
          <p:cNvPr id="24" name="Text 19"/>
          <p:cNvSpPr/>
          <p:nvPr/>
        </p:nvSpPr>
        <p:spPr>
          <a:xfrm>
            <a:off x="626745" y="7344013"/>
            <a:ext cx="4121706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5"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Pants (47.37%)</a:t>
            </a:r>
            <a:endParaRPr lang="en-US" sz="1400" dirty="0"/>
          </a:p>
        </p:txBody>
      </p:sp>
      <p:sp>
        <p:nvSpPr>
          <p:cNvPr id="25" name="Text 20"/>
          <p:cNvSpPr/>
          <p:nvPr/>
        </p:nvSpPr>
        <p:spPr>
          <a:xfrm>
            <a:off x="5192792" y="5585698"/>
            <a:ext cx="2034778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Repeat Buyers</a:t>
            </a: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5192792" y="6019086"/>
            <a:ext cx="4121706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Customers with 5+ purchases:</a:t>
            </a:r>
            <a:endParaRPr lang="en-US" sz="1400" dirty="0"/>
          </a:p>
        </p:txBody>
      </p:sp>
      <p:sp>
        <p:nvSpPr>
          <p:cNvPr id="27" name="Text 22"/>
          <p:cNvSpPr/>
          <p:nvPr/>
        </p:nvSpPr>
        <p:spPr>
          <a:xfrm>
            <a:off x="5192792" y="6448782"/>
            <a:ext cx="4121706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Non-subscribers: </a:t>
            </a:r>
            <a:pPr algn="l" indent="0" marL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2,518</a:t>
            </a:r>
            <a:endParaRPr lang="en-US" sz="1400" dirty="0"/>
          </a:p>
        </p:txBody>
      </p:sp>
      <p:sp>
        <p:nvSpPr>
          <p:cNvPr id="28" name="Text 23"/>
          <p:cNvSpPr/>
          <p:nvPr/>
        </p:nvSpPr>
        <p:spPr>
          <a:xfrm>
            <a:off x="5192792" y="6878479"/>
            <a:ext cx="4121706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Subscribers: </a:t>
            </a:r>
            <a:pPr algn="l" indent="0" marL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958</a:t>
            </a:r>
            <a:endParaRPr lang="en-US" sz="1400" dirty="0"/>
          </a:p>
        </p:txBody>
      </p:sp>
      <p:sp>
        <p:nvSpPr>
          <p:cNvPr id="29" name="Text 24"/>
          <p:cNvSpPr/>
          <p:nvPr/>
        </p:nvSpPr>
        <p:spPr>
          <a:xfrm>
            <a:off x="5192792" y="7308175"/>
            <a:ext cx="4121706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Opportunity to convert repeat buyers</a:t>
            </a:r>
            <a:endParaRPr lang="en-US" sz="1400" dirty="0"/>
          </a:p>
        </p:txBody>
      </p:sp>
      <p:sp>
        <p:nvSpPr>
          <p:cNvPr id="30" name="Text 25"/>
          <p:cNvSpPr/>
          <p:nvPr/>
        </p:nvSpPr>
        <p:spPr>
          <a:xfrm>
            <a:off x="9758839" y="5585698"/>
            <a:ext cx="2127528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Age Group Revenue</a:t>
            </a:r>
            <a:endParaRPr lang="en-US" sz="1600" dirty="0"/>
          </a:p>
        </p:txBody>
      </p:sp>
      <p:sp>
        <p:nvSpPr>
          <p:cNvPr id="31" name="Text 26"/>
          <p:cNvSpPr/>
          <p:nvPr/>
        </p:nvSpPr>
        <p:spPr>
          <a:xfrm>
            <a:off x="9758839" y="6019086"/>
            <a:ext cx="4259818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Young Adult: </a:t>
            </a:r>
            <a:pPr algn="l" indent="0" marL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$62,143</a:t>
            </a:r>
            <a:endParaRPr lang="en-US" sz="1400" dirty="0"/>
          </a:p>
        </p:txBody>
      </p:sp>
      <p:sp>
        <p:nvSpPr>
          <p:cNvPr id="32" name="Text 27"/>
          <p:cNvSpPr/>
          <p:nvPr/>
        </p:nvSpPr>
        <p:spPr>
          <a:xfrm>
            <a:off x="9758839" y="6448782"/>
            <a:ext cx="4259818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Middle-aged: </a:t>
            </a:r>
            <a:pPr algn="l" indent="0" marL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$59,197</a:t>
            </a:r>
            <a:endParaRPr lang="en-US" sz="1400" dirty="0"/>
          </a:p>
        </p:txBody>
      </p:sp>
      <p:sp>
        <p:nvSpPr>
          <p:cNvPr id="33" name="Text 28"/>
          <p:cNvSpPr/>
          <p:nvPr/>
        </p:nvSpPr>
        <p:spPr>
          <a:xfrm>
            <a:off x="9758839" y="6878479"/>
            <a:ext cx="4259818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Adult: </a:t>
            </a:r>
            <a:pPr algn="l" indent="0" marL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$55,978</a:t>
            </a:r>
            <a:endParaRPr lang="en-US" sz="1400" dirty="0"/>
          </a:p>
        </p:txBody>
      </p:sp>
      <p:sp>
        <p:nvSpPr>
          <p:cNvPr id="34" name="Text 29"/>
          <p:cNvSpPr/>
          <p:nvPr/>
        </p:nvSpPr>
        <p:spPr>
          <a:xfrm>
            <a:off x="9758839" y="7308175"/>
            <a:ext cx="4259818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Senior: $55,763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524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5638" y="447199"/>
            <a:ext cx="5005149" cy="462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Top Products by Category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6055638" y="1153239"/>
            <a:ext cx="8005524" cy="1626394"/>
          </a:xfrm>
          <a:prstGeom prst="roundRect">
            <a:avLst>
              <a:gd name="adj" fmla="val 1500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78498" y="1176099"/>
            <a:ext cx="650558" cy="1580674"/>
          </a:xfrm>
          <a:prstGeom prst="rect">
            <a:avLst/>
          </a:prstGeom>
          <a:solidFill>
            <a:srgbClr val="303132"/>
          </a:solidFill>
          <a:ln/>
        </p:spPr>
      </p:sp>
      <p:sp>
        <p:nvSpPr>
          <p:cNvPr id="6" name="Text 3"/>
          <p:cNvSpPr/>
          <p:nvPr/>
        </p:nvSpPr>
        <p:spPr>
          <a:xfrm>
            <a:off x="6281737" y="1813917"/>
            <a:ext cx="24395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891695" y="1338739"/>
            <a:ext cx="1848326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Accessories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891695" y="1667232"/>
            <a:ext cx="6983968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Jewelry (171 orders)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6891695" y="2008703"/>
            <a:ext cx="6983968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Sunglasses (161)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6891695" y="2350175"/>
            <a:ext cx="6983968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Belt (161)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6055638" y="2942273"/>
            <a:ext cx="8005524" cy="1626394"/>
          </a:xfrm>
          <a:prstGeom prst="roundRect">
            <a:avLst>
              <a:gd name="adj" fmla="val 1500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6078498" y="2965133"/>
            <a:ext cx="650558" cy="1580674"/>
          </a:xfrm>
          <a:prstGeom prst="rect">
            <a:avLst/>
          </a:prstGeom>
          <a:solidFill>
            <a:srgbClr val="303132"/>
          </a:solidFill>
          <a:ln/>
        </p:spPr>
      </p:sp>
      <p:sp>
        <p:nvSpPr>
          <p:cNvPr id="13" name="Text 10"/>
          <p:cNvSpPr/>
          <p:nvPr/>
        </p:nvSpPr>
        <p:spPr>
          <a:xfrm>
            <a:off x="6281737" y="3602950"/>
            <a:ext cx="24395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6891695" y="3127772"/>
            <a:ext cx="1848326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Clothing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891695" y="3456265"/>
            <a:ext cx="6983968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Blouse (171 orders)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6891695" y="3797737"/>
            <a:ext cx="6983968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Pants (171)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6891695" y="4139208"/>
            <a:ext cx="6983968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Shirt (169)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6055638" y="4731306"/>
            <a:ext cx="8005524" cy="1626394"/>
          </a:xfrm>
          <a:prstGeom prst="roundRect">
            <a:avLst>
              <a:gd name="adj" fmla="val 1500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6078498" y="4754166"/>
            <a:ext cx="650558" cy="1580674"/>
          </a:xfrm>
          <a:prstGeom prst="rect">
            <a:avLst/>
          </a:prstGeom>
          <a:solidFill>
            <a:srgbClr val="303132"/>
          </a:solidFill>
          <a:ln/>
        </p:spPr>
      </p:sp>
      <p:sp>
        <p:nvSpPr>
          <p:cNvPr id="20" name="Text 17"/>
          <p:cNvSpPr/>
          <p:nvPr/>
        </p:nvSpPr>
        <p:spPr>
          <a:xfrm>
            <a:off x="6281737" y="5391983"/>
            <a:ext cx="24395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6891695" y="4916805"/>
            <a:ext cx="1848326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Footwear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6891695" y="5245298"/>
            <a:ext cx="6983968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Sandals (160 orders)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6891695" y="5586770"/>
            <a:ext cx="6983968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Shoes (150)</a:t>
            </a:r>
            <a:endParaRPr lang="en-US" sz="1250" dirty="0"/>
          </a:p>
        </p:txBody>
      </p:sp>
      <p:sp>
        <p:nvSpPr>
          <p:cNvPr id="24" name="Text 21"/>
          <p:cNvSpPr/>
          <p:nvPr/>
        </p:nvSpPr>
        <p:spPr>
          <a:xfrm>
            <a:off x="6891695" y="5928241"/>
            <a:ext cx="6983968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Sneakers (145)</a:t>
            </a:r>
            <a:endParaRPr lang="en-US" sz="1250" dirty="0"/>
          </a:p>
        </p:txBody>
      </p:sp>
      <p:sp>
        <p:nvSpPr>
          <p:cNvPr id="25" name="Shape 22"/>
          <p:cNvSpPr/>
          <p:nvPr/>
        </p:nvSpPr>
        <p:spPr>
          <a:xfrm>
            <a:off x="6055638" y="6520339"/>
            <a:ext cx="8005524" cy="1284923"/>
          </a:xfrm>
          <a:prstGeom prst="roundRect">
            <a:avLst>
              <a:gd name="adj" fmla="val 1899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26" name="Shape 23"/>
          <p:cNvSpPr/>
          <p:nvPr/>
        </p:nvSpPr>
        <p:spPr>
          <a:xfrm>
            <a:off x="6078498" y="6543199"/>
            <a:ext cx="650558" cy="1239203"/>
          </a:xfrm>
          <a:prstGeom prst="rect">
            <a:avLst/>
          </a:prstGeom>
          <a:solidFill>
            <a:srgbClr val="303132"/>
          </a:solidFill>
          <a:ln/>
        </p:spPr>
      </p:sp>
      <p:sp>
        <p:nvSpPr>
          <p:cNvPr id="27" name="Text 24"/>
          <p:cNvSpPr/>
          <p:nvPr/>
        </p:nvSpPr>
        <p:spPr>
          <a:xfrm>
            <a:off x="6281737" y="7010281"/>
            <a:ext cx="24395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1900" dirty="0"/>
          </a:p>
        </p:txBody>
      </p:sp>
      <p:sp>
        <p:nvSpPr>
          <p:cNvPr id="28" name="Text 25"/>
          <p:cNvSpPr/>
          <p:nvPr/>
        </p:nvSpPr>
        <p:spPr>
          <a:xfrm>
            <a:off x="6891695" y="6705838"/>
            <a:ext cx="1848326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Outerwear</a:t>
            </a:r>
            <a:endParaRPr lang="en-US" sz="1450" dirty="0"/>
          </a:p>
        </p:txBody>
      </p:sp>
      <p:sp>
        <p:nvSpPr>
          <p:cNvPr id="29" name="Text 26"/>
          <p:cNvSpPr/>
          <p:nvPr/>
        </p:nvSpPr>
        <p:spPr>
          <a:xfrm>
            <a:off x="6891695" y="7034332"/>
            <a:ext cx="6983968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Jacket (163 orders)</a:t>
            </a:r>
            <a:endParaRPr lang="en-US" sz="1250" dirty="0"/>
          </a:p>
        </p:txBody>
      </p:sp>
      <p:sp>
        <p:nvSpPr>
          <p:cNvPr id="30" name="Text 27"/>
          <p:cNvSpPr/>
          <p:nvPr/>
        </p:nvSpPr>
        <p:spPr>
          <a:xfrm>
            <a:off x="6891695" y="7375803"/>
            <a:ext cx="6983968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Coat (161)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35925"/>
            <a:ext cx="8391763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Strategic Recommendations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3798" y="1930837"/>
            <a:ext cx="616982" cy="6169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2856309"/>
            <a:ext cx="294191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63798" y="3354943"/>
            <a:ext cx="409527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Promote exclusive benefits to convert 2,518 repeat buyers into subscribers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7563" y="1930837"/>
            <a:ext cx="616982" cy="6169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67563" y="285630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67563" y="3354943"/>
            <a:ext cx="409527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Reward repeat buyers to strengthen the 80% loyal customer base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1328" y="1930837"/>
            <a:ext cx="616982" cy="61698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1328" y="2856309"/>
            <a:ext cx="343650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1328" y="3354943"/>
            <a:ext cx="4095274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Balance sales boosts with margin control for discount-dependent products</a:t>
            </a:r>
            <a:endParaRPr lang="en-US" sz="19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3798" y="4959072"/>
            <a:ext cx="616982" cy="61698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63798" y="5884545"/>
            <a:ext cx="293882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63798" y="6383179"/>
            <a:ext cx="4095274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Highlight top-rated items (Gloves, Sandals, Boots) in marketing campaigns</a:t>
            </a:r>
            <a:endParaRPr lang="en-US" sz="19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67563" y="4959072"/>
            <a:ext cx="616982" cy="61698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67563" y="5884545"/>
            <a:ext cx="291000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67563" y="6383179"/>
            <a:ext cx="4095274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 on Young Adults and express-shipping users for maximum revenue impact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2025-10-24T12:42:30Z</dcterms:created>
  <dcterms:modified xsi:type="dcterms:W3CDTF">2025-10-24T12:42:30Z</dcterms:modified>
</cp:coreProperties>
</file>